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3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5AF0-5750-4246-8CE0-41FB27A02FC9}" type="datetimeFigureOut">
              <a:rPr lang="es-ES" smtClean="0"/>
              <a:pPr/>
              <a:t>01/04/2014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091-3EBF-42C5-AAD4-D84E7CBEE20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5AF0-5750-4246-8CE0-41FB27A02FC9}" type="datetimeFigureOut">
              <a:rPr lang="es-ES" smtClean="0"/>
              <a:pPr/>
              <a:t>01/04/2014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091-3EBF-42C5-AAD4-D84E7CBEE20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5AF0-5750-4246-8CE0-41FB27A02FC9}" type="datetimeFigureOut">
              <a:rPr lang="es-ES" smtClean="0"/>
              <a:pPr/>
              <a:t>01/04/2014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091-3EBF-42C5-AAD4-D84E7CBEE20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5AF0-5750-4246-8CE0-41FB27A02FC9}" type="datetimeFigureOut">
              <a:rPr lang="es-ES" smtClean="0"/>
              <a:pPr/>
              <a:t>01/04/2014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091-3EBF-42C5-AAD4-D84E7CBEE20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5AF0-5750-4246-8CE0-41FB27A02FC9}" type="datetimeFigureOut">
              <a:rPr lang="es-ES" smtClean="0"/>
              <a:pPr/>
              <a:t>01/04/2014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091-3EBF-42C5-AAD4-D84E7CBEE20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5AF0-5750-4246-8CE0-41FB27A02FC9}" type="datetimeFigureOut">
              <a:rPr lang="es-ES" smtClean="0"/>
              <a:pPr/>
              <a:t>01/04/2014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091-3EBF-42C5-AAD4-D84E7CBEE20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5AF0-5750-4246-8CE0-41FB27A02FC9}" type="datetimeFigureOut">
              <a:rPr lang="es-ES" smtClean="0"/>
              <a:pPr/>
              <a:t>01/04/2014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091-3EBF-42C5-AAD4-D84E7CBEE20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5AF0-5750-4246-8CE0-41FB27A02FC9}" type="datetimeFigureOut">
              <a:rPr lang="es-ES" smtClean="0"/>
              <a:pPr/>
              <a:t>01/04/2014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091-3EBF-42C5-AAD4-D84E7CBEE20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5AF0-5750-4246-8CE0-41FB27A02FC9}" type="datetimeFigureOut">
              <a:rPr lang="es-ES" smtClean="0"/>
              <a:pPr/>
              <a:t>01/04/2014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091-3EBF-42C5-AAD4-D84E7CBEE20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5AF0-5750-4246-8CE0-41FB27A02FC9}" type="datetimeFigureOut">
              <a:rPr lang="es-ES" smtClean="0"/>
              <a:pPr/>
              <a:t>01/04/2014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091-3EBF-42C5-AAD4-D84E7CBEE20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5AF0-5750-4246-8CE0-41FB27A02FC9}" type="datetimeFigureOut">
              <a:rPr lang="es-ES" smtClean="0"/>
              <a:pPr/>
              <a:t>01/04/2014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091-3EBF-42C5-AAD4-D84E7CBEE20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35AF0-5750-4246-8CE0-41FB27A02FC9}" type="datetimeFigureOut">
              <a:rPr lang="es-ES" smtClean="0"/>
              <a:pPr/>
              <a:t>01/04/2014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01091-3EBF-42C5-AAD4-D84E7CBEE20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LOS DERECHOS </a:t>
            </a:r>
            <a:r>
              <a:rPr lang="es-ES" smtClean="0"/>
              <a:t>DE </a:t>
            </a:r>
            <a:r>
              <a:rPr lang="es-ES" smtClean="0"/>
              <a:t>PROPIEDAD </a:t>
            </a:r>
            <a:r>
              <a:rPr lang="es-ES" dirty="0" smtClean="0"/>
              <a:t>INTELECTUAL EN LOS ORGANISMOS PÚBLICOS DE INVESTIGACIÓN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Derechos de propiedad intelectual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Ley 14/2011, art. 14.1 c)“El personal investigador que preste servicios en universidades públicas tendrá derecho a ser reconocido y amparado en la autoría de los derechos de carácter científico en los que participe</a:t>
            </a:r>
            <a:r>
              <a:rPr lang="es-ES" dirty="0" smtClean="0"/>
              <a:t>”. En su letra i) Derecho a participar en beneficios que se obtenga de la explotación de la investigación.</a:t>
            </a:r>
            <a:endParaRPr lang="es-ES" dirty="0" smtClean="0"/>
          </a:p>
          <a:p>
            <a:r>
              <a:rPr lang="es-ES" dirty="0" smtClean="0"/>
              <a:t>Real Decreto 99/2011 de 28 enero por el que se regulan las enseñanzas de doctorado: art. 14.5 “Una vez aprobada la tesis doctoral, la Universidad se ocupará de su archivo en formato electrónico abierto en un repositorio institucional…”.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Derechos de propiedad intelectual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Se protege desde el momento de la creación –art. 1 LPI-.</a:t>
            </a:r>
          </a:p>
          <a:p>
            <a:r>
              <a:rPr lang="es-ES" dirty="0" smtClean="0"/>
              <a:t>La </a:t>
            </a:r>
            <a:r>
              <a:rPr lang="es-ES" dirty="0" smtClean="0"/>
              <a:t>propiedad intelectual tiene un contenido dual: derechos morales y patrimoniales (art. 2 LPI).</a:t>
            </a:r>
          </a:p>
          <a:p>
            <a:r>
              <a:rPr lang="es-ES" dirty="0" smtClean="0"/>
              <a:t>Los derechos morales son irrenunciables e inalienables (art. 14 LPI). Duran la vida del autor. El derecho de divulgación dura 70 años post mortem. El derecho a la paternidad y a la integridad se protege a  perpetuidad.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Derechos de propiedad intelectual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derechos patrimoniales  pueden ser exclusivos o de simple remuneración.</a:t>
            </a:r>
          </a:p>
          <a:p>
            <a:r>
              <a:rPr lang="es-ES" dirty="0" smtClean="0"/>
              <a:t>Se protegen la vida del autor y 70 años tras la muerte del autor.</a:t>
            </a:r>
          </a:p>
          <a:p>
            <a:r>
              <a:rPr lang="es-ES" dirty="0" smtClean="0"/>
              <a:t>Los derechos exclusivos son el derecho de reproducción, distribución, comunicación pública y transformación (art. 17 y ss.).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Derechos de propiedad intelectual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La propiedad intelectual protege las creaciones </a:t>
            </a:r>
            <a:r>
              <a:rPr lang="es-ES" dirty="0" smtClean="0"/>
              <a:t>originales -10 </a:t>
            </a:r>
            <a:r>
              <a:rPr lang="es-ES" dirty="0" smtClean="0"/>
              <a:t>LPI-</a:t>
            </a:r>
            <a:r>
              <a:rPr lang="es-ES" dirty="0" smtClean="0"/>
              <a:t>.</a:t>
            </a:r>
          </a:p>
          <a:p>
            <a:r>
              <a:rPr lang="es-ES" dirty="0" smtClean="0"/>
              <a:t>El autor es persona física, salvo la titularidad de las personas jurídicas prevista en la Ley –art. 5 LPI-.</a:t>
            </a:r>
          </a:p>
          <a:p>
            <a:r>
              <a:rPr lang="es-ES" dirty="0" smtClean="0"/>
              <a:t>La titularidad puede ser individual o colectiva –art. 7 y 8 LPI-. </a:t>
            </a:r>
            <a:endParaRPr lang="es-ES" dirty="0" smtClean="0"/>
          </a:p>
          <a:p>
            <a:r>
              <a:rPr lang="es-ES" dirty="0" smtClean="0"/>
              <a:t>Sólo se protegen formas expresivas, no las ideas, procedimientos, métodos de operación, conceptos matemáticos en sí, informaciones –art. 2 Tratado OMPI 1996 y art. 9.2 Acuerdo ADPIC.</a:t>
            </a:r>
          </a:p>
          <a:p>
            <a:endParaRPr lang="es-ES" dirty="0" smtClean="0"/>
          </a:p>
          <a:p>
            <a:r>
              <a:rPr lang="es-ES" dirty="0" smtClean="0"/>
              <a:t>En relación con las obras científicas: La originalidad debe encontrarse en la forma, no en el contenido. Las obras científicas solo se protegen por la forma expresiva del lenguaje –SAP Barcelona secc. 15 de 23.1.2004-.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Derechos de propiedad intelectual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La transmisión de derechos patrimoniales se regula por arts. 42 y ss.</a:t>
            </a:r>
          </a:p>
          <a:p>
            <a:r>
              <a:rPr lang="es-ES" dirty="0" smtClean="0"/>
              <a:t>La transmisión del autor asalariado al empleador se establece en art. 51. Se regirá por lo pactado en el contrato de trabajo</a:t>
            </a:r>
          </a:p>
          <a:p>
            <a:pPr>
              <a:buNone/>
            </a:pPr>
            <a:r>
              <a:rPr lang="es-ES" dirty="0" smtClean="0"/>
              <a:t> “A falta de pacto escrito, se presumirá que los derechos de explotación han sido cedidos en exclusiva y con el alcance necesario para el ejercicio de la actividad habitual del empresario  en el momento de la entrega” –art. 51.2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Derechos de propiedad intelectual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“En ningún caso podrá el empresario utilizar la obra o disponer de ella para sentido o fines diferentes de los que se derivan de lo establecido en apartados anteriores –art. 51.3-.</a:t>
            </a:r>
          </a:p>
          <a:p>
            <a:pPr>
              <a:buNone/>
            </a:pPr>
            <a:r>
              <a:rPr lang="es-ES" dirty="0" smtClean="0"/>
              <a:t>Se prevé norma especial para programas de ordenador: art. 51.5 remite al 97.4</a:t>
            </a:r>
          </a:p>
          <a:p>
            <a:pPr>
              <a:buNone/>
            </a:pPr>
            <a:r>
              <a:rPr lang="es-ES" dirty="0" smtClean="0"/>
              <a:t>  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Derechos de propiedad intelectual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Art. 97.4: “Cuando un trabajador asalariado cree un programa de ordenador, en el ejercicio de las funciones que le han sido confiadas o siguiendo instrucciones de su empresario, la titularidad de derechos corresponderá exclusivamente al empresario, salvo pacto en contrario”.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Derechos de propiedad intelectual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Razón de ser de la transmisión al empresario empleador: encargo más o menos preciso de la creación de la obra y relación laboral establecida para la creación.</a:t>
            </a:r>
          </a:p>
          <a:p>
            <a:r>
              <a:rPr lang="es-ES" dirty="0" smtClean="0"/>
              <a:t>Se aplica analógicamente a relación funcionarial.</a:t>
            </a:r>
          </a:p>
          <a:p>
            <a:pPr>
              <a:buNone/>
            </a:pPr>
            <a:endParaRPr lang="es-ES" dirty="0" smtClean="0"/>
          </a:p>
          <a:p>
            <a:endParaRPr lang="es-ES" dirty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Derechos de propiedad intelectual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En relación con la actividad científica</a:t>
            </a:r>
            <a:r>
              <a:rPr lang="es-ES" dirty="0" smtClean="0"/>
              <a:t>:</a:t>
            </a:r>
          </a:p>
          <a:p>
            <a:r>
              <a:rPr lang="es-ES" dirty="0" smtClean="0"/>
              <a:t>No hay titularidad de la Universidad de las obras creadas por sus profesores –sí las patentes art. 20.2 Ley 11/1986.</a:t>
            </a:r>
            <a:endParaRPr lang="es-ES" dirty="0" smtClean="0"/>
          </a:p>
          <a:p>
            <a:r>
              <a:rPr lang="es-ES" dirty="0" smtClean="0"/>
              <a:t>-Disposición final 3.ª Ley 14/2011 de la Ciencia, Tecnología </a:t>
            </a:r>
            <a:r>
              <a:rPr lang="es-ES" dirty="0" smtClean="0"/>
              <a:t>y la Innovación </a:t>
            </a:r>
            <a:r>
              <a:rPr lang="es-ES" dirty="0" smtClean="0"/>
              <a:t>modifica </a:t>
            </a:r>
            <a:r>
              <a:rPr lang="es-ES" dirty="0" smtClean="0"/>
              <a:t>el art. 80 LOU «5</a:t>
            </a:r>
            <a:r>
              <a:rPr lang="es-ES" dirty="0"/>
              <a:t>. Formarán parte del patrimonio de la Universidad los derechos de propiedad industrial y propiedad intelectual de los que ésta sea titular como consecuencia del desempeño por el personal de la Universidad de las funciones que les son propias. La administración y gestión de dichos bienes se ajustará a lo previsto a tal efecto en la Ley 14/2011, de 1 de junio, de la Ciencia, la Tecnología y la Innovación.»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741</Words>
  <Application>Microsoft Office PowerPoint</Application>
  <PresentationFormat>Presentación en pantalla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  </vt:lpstr>
      <vt:lpstr>Derechos de propiedad intelectual</vt:lpstr>
      <vt:lpstr>Derechos de propiedad intelectual</vt:lpstr>
      <vt:lpstr>Derechos de propiedad intelectual</vt:lpstr>
      <vt:lpstr>Derechos de propiedad intelectual</vt:lpstr>
      <vt:lpstr>Derechos de propiedad intelectual</vt:lpstr>
      <vt:lpstr>Derechos de propiedad intelectual</vt:lpstr>
      <vt:lpstr>Derechos de propiedad intelectual</vt:lpstr>
      <vt:lpstr>Derechos de propiedad intelectual</vt:lpstr>
      <vt:lpstr>Derechos de propiedad intelectual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Pilar Cámara</dc:creator>
  <cp:lastModifiedBy>Usuario</cp:lastModifiedBy>
  <cp:revision>37</cp:revision>
  <dcterms:created xsi:type="dcterms:W3CDTF">2014-03-31T13:59:12Z</dcterms:created>
  <dcterms:modified xsi:type="dcterms:W3CDTF">2014-04-01T10:04:48Z</dcterms:modified>
</cp:coreProperties>
</file>